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D514DC-44BC-4CC9-AD85-AEFFFFCF4CCB}" type="doc">
      <dgm:prSet loTypeId="urn:microsoft.com/office/officeart/2005/8/layout/arrow4" loCatId="relationship" qsTypeId="urn:microsoft.com/office/officeart/2005/8/quickstyle/simple1" qsCatId="simple" csTypeId="urn:microsoft.com/office/officeart/2005/8/colors/colorful3" csCatId="colorful" phldr="1"/>
      <dgm:spPr/>
      <dgm:t>
        <a:bodyPr/>
        <a:lstStyle/>
        <a:p>
          <a:endParaRPr lang="en-US"/>
        </a:p>
      </dgm:t>
    </dgm:pt>
    <dgm:pt modelId="{FDC06189-F62A-423D-950E-82FB93AF6D99}">
      <dgm:prSet phldrT="[Text]"/>
      <dgm:spPr/>
      <dgm:t>
        <a:bodyPr/>
        <a:lstStyle/>
        <a:p>
          <a:pPr algn="ctr"/>
          <a:r>
            <a:rPr lang="en-US" i="0" u="sng" dirty="0">
              <a:latin typeface="Corbel" panose="020B0503020204020204" pitchFamily="34" charset="0"/>
            </a:rPr>
            <a:t>Copyright infringement </a:t>
          </a:r>
          <a:r>
            <a:rPr lang="en-US" dirty="0">
              <a:latin typeface="Corbel" panose="020B0503020204020204" pitchFamily="34" charset="0"/>
            </a:rPr>
            <a:t>is the use of a work that is copyrighted without permission from the owner.</a:t>
          </a:r>
        </a:p>
      </dgm:t>
    </dgm:pt>
    <dgm:pt modelId="{2EF2D175-0988-4F13-A077-8C3B86895BFA}" type="parTrans" cxnId="{D5F9E2B4-1D07-470A-AE9C-CF327D5E7D74}">
      <dgm:prSet/>
      <dgm:spPr/>
      <dgm:t>
        <a:bodyPr/>
        <a:lstStyle/>
        <a:p>
          <a:endParaRPr lang="en-US"/>
        </a:p>
      </dgm:t>
    </dgm:pt>
    <dgm:pt modelId="{C33CAD5E-1019-4FDA-A087-ACC702FCC887}" type="sibTrans" cxnId="{D5F9E2B4-1D07-470A-AE9C-CF327D5E7D74}">
      <dgm:prSet/>
      <dgm:spPr/>
      <dgm:t>
        <a:bodyPr/>
        <a:lstStyle/>
        <a:p>
          <a:endParaRPr lang="en-US"/>
        </a:p>
      </dgm:t>
    </dgm:pt>
    <dgm:pt modelId="{225567D5-2267-4D70-8009-7D8A2FC27150}">
      <dgm:prSet phldrT="[Text]"/>
      <dgm:spPr/>
      <dgm:t>
        <a:bodyPr/>
        <a:lstStyle/>
        <a:p>
          <a:endParaRPr lang="en-US" dirty="0"/>
        </a:p>
      </dgm:t>
    </dgm:pt>
    <dgm:pt modelId="{E91ABE29-4C25-4D52-88C1-580A8C0CCC51}" type="parTrans" cxnId="{D6C81849-9EEF-470A-9CF6-D76C1D2091AE}">
      <dgm:prSet/>
      <dgm:spPr/>
      <dgm:t>
        <a:bodyPr/>
        <a:lstStyle/>
        <a:p>
          <a:endParaRPr lang="en-US"/>
        </a:p>
      </dgm:t>
    </dgm:pt>
    <dgm:pt modelId="{0EB30902-AA9C-41F3-B317-A4CD8BA0DFCD}" type="sibTrans" cxnId="{D6C81849-9EEF-470A-9CF6-D76C1D2091AE}">
      <dgm:prSet/>
      <dgm:spPr/>
      <dgm:t>
        <a:bodyPr/>
        <a:lstStyle/>
        <a:p>
          <a:endParaRPr lang="en-US"/>
        </a:p>
      </dgm:t>
    </dgm:pt>
    <dgm:pt modelId="{92F26239-E62B-4305-AF50-0B017EEE0D4E}" type="pres">
      <dgm:prSet presAssocID="{04D514DC-44BC-4CC9-AD85-AEFFFFCF4CCB}" presName="compositeShape" presStyleCnt="0">
        <dgm:presLayoutVars>
          <dgm:chMax val="2"/>
          <dgm:dir/>
          <dgm:resizeHandles val="exact"/>
        </dgm:presLayoutVars>
      </dgm:prSet>
      <dgm:spPr/>
    </dgm:pt>
    <dgm:pt modelId="{68AE174D-5D49-4C7B-B9C7-80AB9327F3C4}" type="pres">
      <dgm:prSet presAssocID="{FDC06189-F62A-423D-950E-82FB93AF6D99}" presName="upArrow" presStyleLbl="node1" presStyleIdx="0" presStyleCnt="2"/>
      <dgm:spPr/>
    </dgm:pt>
    <dgm:pt modelId="{8783EBBA-C09F-4BEC-9AB9-1DD7835DAF77}" type="pres">
      <dgm:prSet presAssocID="{FDC06189-F62A-423D-950E-82FB93AF6D99}" presName="upArrowText" presStyleLbl="revTx" presStyleIdx="0" presStyleCnt="2">
        <dgm:presLayoutVars>
          <dgm:chMax val="0"/>
          <dgm:bulletEnabled val="1"/>
        </dgm:presLayoutVars>
      </dgm:prSet>
      <dgm:spPr/>
    </dgm:pt>
    <dgm:pt modelId="{D50E053C-6131-4D27-9951-F09F80A7A256}" type="pres">
      <dgm:prSet presAssocID="{225567D5-2267-4D70-8009-7D8A2FC27150}" presName="downArrow" presStyleLbl="node1" presStyleIdx="1" presStyleCnt="2"/>
      <dgm:spPr/>
    </dgm:pt>
    <dgm:pt modelId="{AEB9BEFA-7AC2-4E05-9419-785186E4CAE1}" type="pres">
      <dgm:prSet presAssocID="{225567D5-2267-4D70-8009-7D8A2FC27150}" presName="downArrowText" presStyleLbl="revTx" presStyleIdx="1" presStyleCnt="2">
        <dgm:presLayoutVars>
          <dgm:chMax val="0"/>
          <dgm:bulletEnabled val="1"/>
        </dgm:presLayoutVars>
      </dgm:prSet>
      <dgm:spPr/>
    </dgm:pt>
  </dgm:ptLst>
  <dgm:cxnLst>
    <dgm:cxn modelId="{99A0B85F-5973-491F-8B98-FF06A29CD3C1}" type="presOf" srcId="{225567D5-2267-4D70-8009-7D8A2FC27150}" destId="{AEB9BEFA-7AC2-4E05-9419-785186E4CAE1}" srcOrd="0" destOrd="0" presId="urn:microsoft.com/office/officeart/2005/8/layout/arrow4"/>
    <dgm:cxn modelId="{601CBD58-A767-49F0-9C26-1D1E2B352682}" type="presOf" srcId="{FDC06189-F62A-423D-950E-82FB93AF6D99}" destId="{8783EBBA-C09F-4BEC-9AB9-1DD7835DAF77}" srcOrd="0" destOrd="0" presId="urn:microsoft.com/office/officeart/2005/8/layout/arrow4"/>
    <dgm:cxn modelId="{D5F9E2B4-1D07-470A-AE9C-CF327D5E7D74}" srcId="{04D514DC-44BC-4CC9-AD85-AEFFFFCF4CCB}" destId="{FDC06189-F62A-423D-950E-82FB93AF6D99}" srcOrd="0" destOrd="0" parTransId="{2EF2D175-0988-4F13-A077-8C3B86895BFA}" sibTransId="{C33CAD5E-1019-4FDA-A087-ACC702FCC887}"/>
    <dgm:cxn modelId="{5C1AF841-9544-4957-825C-63F95AD8A354}" type="presOf" srcId="{04D514DC-44BC-4CC9-AD85-AEFFFFCF4CCB}" destId="{92F26239-E62B-4305-AF50-0B017EEE0D4E}" srcOrd="0" destOrd="0" presId="urn:microsoft.com/office/officeart/2005/8/layout/arrow4"/>
    <dgm:cxn modelId="{D6C81849-9EEF-470A-9CF6-D76C1D2091AE}" srcId="{04D514DC-44BC-4CC9-AD85-AEFFFFCF4CCB}" destId="{225567D5-2267-4D70-8009-7D8A2FC27150}" srcOrd="1" destOrd="0" parTransId="{E91ABE29-4C25-4D52-88C1-580A8C0CCC51}" sibTransId="{0EB30902-AA9C-41F3-B317-A4CD8BA0DFCD}"/>
    <dgm:cxn modelId="{CEA87EC3-B74A-41FA-9932-E1D6EA903E30}" type="presParOf" srcId="{92F26239-E62B-4305-AF50-0B017EEE0D4E}" destId="{68AE174D-5D49-4C7B-B9C7-80AB9327F3C4}" srcOrd="0" destOrd="0" presId="urn:microsoft.com/office/officeart/2005/8/layout/arrow4"/>
    <dgm:cxn modelId="{212EAC2E-DDF7-464F-A5AC-07013B3083C2}" type="presParOf" srcId="{92F26239-E62B-4305-AF50-0B017EEE0D4E}" destId="{8783EBBA-C09F-4BEC-9AB9-1DD7835DAF77}" srcOrd="1" destOrd="0" presId="urn:microsoft.com/office/officeart/2005/8/layout/arrow4"/>
    <dgm:cxn modelId="{CA90DE93-21B0-418F-907B-34CC850A46E6}" type="presParOf" srcId="{92F26239-E62B-4305-AF50-0B017EEE0D4E}" destId="{D50E053C-6131-4D27-9951-F09F80A7A256}" srcOrd="2" destOrd="0" presId="urn:microsoft.com/office/officeart/2005/8/layout/arrow4"/>
    <dgm:cxn modelId="{5DF3CF4B-A1DC-4099-B3A4-2DF3931A22B5}" type="presParOf" srcId="{92F26239-E62B-4305-AF50-0B017EEE0D4E}" destId="{AEB9BEFA-7AC2-4E05-9419-785186E4CAE1}"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E174D-5D49-4C7B-B9C7-80AB9327F3C4}">
      <dsp:nvSpPr>
        <dsp:cNvPr id="0" name=""/>
        <dsp:cNvSpPr/>
      </dsp:nvSpPr>
      <dsp:spPr>
        <a:xfrm>
          <a:off x="2979" y="0"/>
          <a:ext cx="1787992" cy="2843101"/>
        </a:xfrm>
        <a:prstGeom prst="upArrow">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83EBBA-C09F-4BEC-9AB9-1DD7835DAF77}">
      <dsp:nvSpPr>
        <dsp:cNvPr id="0" name=""/>
        <dsp:cNvSpPr/>
      </dsp:nvSpPr>
      <dsp:spPr>
        <a:xfrm>
          <a:off x="1844612" y="0"/>
          <a:ext cx="3034169" cy="2843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0" rIns="184912" bIns="184912" numCol="1" spcCol="1270" anchor="ctr" anchorCtr="0">
          <a:noAutofit/>
        </a:bodyPr>
        <a:lstStyle/>
        <a:p>
          <a:pPr marL="0" lvl="0" indent="0" algn="ctr" defTabSz="1155700">
            <a:lnSpc>
              <a:spcPct val="90000"/>
            </a:lnSpc>
            <a:spcBef>
              <a:spcPct val="0"/>
            </a:spcBef>
            <a:spcAft>
              <a:spcPct val="35000"/>
            </a:spcAft>
            <a:buNone/>
          </a:pPr>
          <a:r>
            <a:rPr lang="en-US" sz="2600" i="0" u="sng" kern="1200" dirty="0">
              <a:latin typeface="Corbel" panose="020B0503020204020204" pitchFamily="34" charset="0"/>
            </a:rPr>
            <a:t>Copyright infringement </a:t>
          </a:r>
          <a:r>
            <a:rPr lang="en-US" sz="2600" kern="1200" dirty="0">
              <a:latin typeface="Corbel" panose="020B0503020204020204" pitchFamily="34" charset="0"/>
            </a:rPr>
            <a:t>is the use of a work that is copyrighted without permission from the owner.</a:t>
          </a:r>
        </a:p>
      </dsp:txBody>
      <dsp:txXfrm>
        <a:off x="1844612" y="0"/>
        <a:ext cx="3034169" cy="2843101"/>
      </dsp:txXfrm>
    </dsp:sp>
    <dsp:sp modelId="{D50E053C-6131-4D27-9951-F09F80A7A256}">
      <dsp:nvSpPr>
        <dsp:cNvPr id="0" name=""/>
        <dsp:cNvSpPr/>
      </dsp:nvSpPr>
      <dsp:spPr>
        <a:xfrm>
          <a:off x="539377" y="3080026"/>
          <a:ext cx="1787992" cy="2843101"/>
        </a:xfrm>
        <a:prstGeom prst="downArrow">
          <a:avLst/>
        </a:prstGeom>
        <a:solidFill>
          <a:schemeClr val="accent3">
            <a:hueOff val="-1234063"/>
            <a:satOff val="-2167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B9BEFA-7AC2-4E05-9419-785186E4CAE1}">
      <dsp:nvSpPr>
        <dsp:cNvPr id="0" name=""/>
        <dsp:cNvSpPr/>
      </dsp:nvSpPr>
      <dsp:spPr>
        <a:xfrm>
          <a:off x="2381010" y="3080026"/>
          <a:ext cx="3034169" cy="2843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0" rIns="184912" bIns="184912" numCol="1" spcCol="1270" anchor="ctr" anchorCtr="0">
          <a:noAutofit/>
        </a:bodyPr>
        <a:lstStyle/>
        <a:p>
          <a:pPr marL="0" lvl="0" indent="0" algn="l" defTabSz="1155700">
            <a:lnSpc>
              <a:spcPct val="90000"/>
            </a:lnSpc>
            <a:spcBef>
              <a:spcPct val="0"/>
            </a:spcBef>
            <a:spcAft>
              <a:spcPct val="35000"/>
            </a:spcAft>
            <a:buNone/>
          </a:pPr>
          <a:endParaRPr lang="en-US" sz="2600" kern="1200" dirty="0"/>
        </a:p>
      </dsp:txBody>
      <dsp:txXfrm>
        <a:off x="2381010" y="3080026"/>
        <a:ext cx="3034169" cy="2843101"/>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75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9976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51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4813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989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10/23/2016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7740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10/23/2016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7938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15672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10/23/2016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2397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10/23/2016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54644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10/23/2016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243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10/23/2016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33007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cpublicschools.org/copyright1.html#2" TargetMode="External"/><Relationship Id="rId2" Type="http://schemas.openxmlformats.org/officeDocument/2006/relationships/audio" Target="../media/audio9.wav"/><Relationship Id="rId1" Type="http://schemas.openxmlformats.org/officeDocument/2006/relationships/slideLayout" Target="../slideLayouts/slideLayout2.xml"/><Relationship Id="rId5" Type="http://schemas.openxmlformats.org/officeDocument/2006/relationships/hyperlink" Target="http://stuweb.hbu.edu/Faculty/dwilson/TreasureHuntonCopyright.html" TargetMode="External"/><Relationship Id="rId4" Type="http://schemas.openxmlformats.org/officeDocument/2006/relationships/hyperlink" Target="http://fairuse.stanford.edu/"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everything educators need to know about copyright</a:t>
            </a:r>
          </a:p>
        </p:txBody>
      </p:sp>
      <p:sp>
        <p:nvSpPr>
          <p:cNvPr id="3" name="Subtitle 2"/>
          <p:cNvSpPr>
            <a:spLocks noGrp="1"/>
          </p:cNvSpPr>
          <p:nvPr>
            <p:ph type="subTitle" idx="1"/>
          </p:nvPr>
        </p:nvSpPr>
        <p:spPr/>
        <p:txBody>
          <a:bodyPr/>
          <a:lstStyle/>
          <a:p>
            <a:pPr algn="ctr"/>
            <a:r>
              <a:rPr lang="en-US" dirty="0"/>
              <a:t>created by Kayla Bird</a:t>
            </a:r>
          </a:p>
        </p:txBody>
      </p:sp>
    </p:spTree>
    <p:extLst>
      <p:ext uri="{BB962C8B-B14F-4D97-AF65-F5344CB8AC3E}">
        <p14:creationId xmlns:p14="http://schemas.microsoft.com/office/powerpoint/2010/main" val="1214237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sndAc>
          <p:stSnd>
            <p:snd r:embed="rId2" name="chimes.wav"/>
          </p:stSnd>
        </p:sndAc>
      </p:transition>
    </mc:Choice>
    <mc:Fallback>
      <p:transition spd="slow">
        <p:fade/>
        <p:sndAc>
          <p:stSnd>
            <p:snd r:embed="rId2" name="chimes.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150596"/>
            <a:ext cx="3248522" cy="221966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150596"/>
            <a:ext cx="779472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11207835"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78301" y="4391025"/>
            <a:ext cx="7192110" cy="1738808"/>
          </a:xfrm>
        </p:spPr>
        <p:txBody>
          <a:bodyPr>
            <a:normAutofit/>
          </a:bodyPr>
          <a:lstStyle/>
          <a:p>
            <a:pPr algn="ctr"/>
            <a:r>
              <a:rPr lang="en-US" dirty="0">
                <a:solidFill>
                  <a:srgbClr val="FFFFFF"/>
                </a:solidFill>
              </a:rPr>
              <a:t>What does fair use mean for educators?</a:t>
            </a:r>
          </a:p>
        </p:txBody>
      </p:sp>
      <p:sp>
        <p:nvSpPr>
          <p:cNvPr id="3" name="Content Placeholder 2"/>
          <p:cNvSpPr>
            <a:spLocks noGrp="1"/>
          </p:cNvSpPr>
          <p:nvPr>
            <p:ph idx="1"/>
          </p:nvPr>
        </p:nvSpPr>
        <p:spPr>
          <a:xfrm>
            <a:off x="1149265" y="966217"/>
            <a:ext cx="9920901" cy="2545732"/>
          </a:xfrm>
        </p:spPr>
        <p:txBody>
          <a:bodyPr anchor="ctr">
            <a:normAutofit/>
          </a:bodyPr>
          <a:lstStyle/>
          <a:p>
            <a:pPr>
              <a:buFont typeface="Wingdings" panose="05000000000000000000" pitchFamily="2" charset="2"/>
              <a:buChar char="v"/>
            </a:pPr>
            <a:r>
              <a:rPr lang="en-US" dirty="0"/>
              <a:t>Educators must be aware of where they are taking information/works from as well as the four guiding principles to ensure fair use.</a:t>
            </a:r>
          </a:p>
          <a:p>
            <a:pPr>
              <a:buFont typeface="Wingdings" panose="05000000000000000000" pitchFamily="2" charset="2"/>
              <a:buChar char="v"/>
            </a:pPr>
            <a:r>
              <a:rPr lang="en-US" dirty="0"/>
              <a:t>Teachers should also, to put it simply, use common sense when choosing their materials? Good questions to ask yourself include:</a:t>
            </a:r>
          </a:p>
          <a:p>
            <a:pPr lvl="1">
              <a:buFont typeface="Arial" panose="020B0604020202020204" pitchFamily="34" charset="0"/>
              <a:buChar char="•"/>
            </a:pPr>
            <a:r>
              <a:rPr lang="en-US" sz="1100" b="1" dirty="0"/>
              <a:t>Why am I taking this material…</a:t>
            </a:r>
            <a:r>
              <a:rPr lang="en-US" sz="1100" dirty="0"/>
              <a:t>is</a:t>
            </a:r>
            <a:r>
              <a:rPr lang="en-US" sz="1100" b="1" dirty="0"/>
              <a:t> </a:t>
            </a:r>
            <a:r>
              <a:rPr lang="en-US" sz="1100" dirty="0"/>
              <a:t>it for the educational growth of my students and for their understanding or is it because I am too lazy to create my own material/properly site the creator?</a:t>
            </a:r>
          </a:p>
          <a:p>
            <a:pPr lvl="1">
              <a:buFont typeface="Arial" panose="020B0604020202020204" pitchFamily="34" charset="0"/>
              <a:buChar char="•"/>
            </a:pPr>
            <a:r>
              <a:rPr lang="en-US" sz="1100" dirty="0"/>
              <a:t>Have I seriously considered the </a:t>
            </a:r>
            <a:r>
              <a:rPr lang="en-US" sz="1100" b="1" dirty="0"/>
              <a:t>consequences</a:t>
            </a:r>
            <a:r>
              <a:rPr lang="en-US" sz="1100" dirty="0"/>
              <a:t> of improperly using copyrighted material?</a:t>
            </a:r>
          </a:p>
          <a:p>
            <a:pPr lvl="1">
              <a:buFont typeface="Arial" panose="020B0604020202020204" pitchFamily="34" charset="0"/>
              <a:buChar char="•"/>
            </a:pPr>
            <a:r>
              <a:rPr lang="en-US" sz="1100" dirty="0"/>
              <a:t>Have I double-checked with the </a:t>
            </a:r>
            <a:r>
              <a:rPr lang="en-US" sz="1100" b="1" dirty="0"/>
              <a:t>four principles judges use to determine fair use </a:t>
            </a:r>
            <a:r>
              <a:rPr lang="en-US" sz="1100" dirty="0"/>
              <a:t>with the work I am using? </a:t>
            </a:r>
          </a:p>
        </p:txBody>
      </p:sp>
    </p:spTree>
    <p:extLst>
      <p:ext uri="{BB962C8B-B14F-4D97-AF65-F5344CB8AC3E}">
        <p14:creationId xmlns:p14="http://schemas.microsoft.com/office/powerpoint/2010/main" val="27573883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2" name="wind.wav"/>
          </p:stSnd>
        </p:sndAc>
      </p:transition>
    </mc:Choice>
    <mc:Fallback>
      <p:transition spd="slow">
        <p:fade/>
        <p:sndAc>
          <p:stSnd>
            <p:snd r:embed="rId2" name="wind.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Freeform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219803" y="4735775"/>
            <a:ext cx="7006998" cy="1245732"/>
          </a:xfrm>
        </p:spPr>
        <p:txBody>
          <a:bodyPr anchor="t">
            <a:normAutofit/>
          </a:bodyPr>
          <a:lstStyle/>
          <a:p>
            <a:pPr algn="ctr">
              <a:lnSpc>
                <a:spcPct val="70000"/>
              </a:lnSpc>
            </a:pPr>
            <a:r>
              <a:rPr lang="en-US" dirty="0">
                <a:solidFill>
                  <a:schemeClr val="bg1"/>
                </a:solidFill>
              </a:rPr>
              <a:t>What to teach students about copyright</a:t>
            </a:r>
          </a:p>
        </p:txBody>
      </p:sp>
      <p:sp>
        <p:nvSpPr>
          <p:cNvPr id="3" name="Content Placeholder 2"/>
          <p:cNvSpPr>
            <a:spLocks noGrp="1"/>
          </p:cNvSpPr>
          <p:nvPr>
            <p:ph idx="1"/>
          </p:nvPr>
        </p:nvSpPr>
        <p:spPr>
          <a:xfrm>
            <a:off x="4217777" y="963002"/>
            <a:ext cx="7006998" cy="3772773"/>
          </a:xfrm>
        </p:spPr>
        <p:txBody>
          <a:bodyPr anchor="b">
            <a:normAutofit fontScale="92500" lnSpcReduction="10000"/>
          </a:bodyPr>
          <a:lstStyle/>
          <a:p>
            <a:pPr>
              <a:lnSpc>
                <a:spcPct val="70000"/>
              </a:lnSpc>
            </a:pPr>
            <a:r>
              <a:rPr lang="en-US" sz="1600" dirty="0">
                <a:solidFill>
                  <a:srgbClr val="002060"/>
                </a:solidFill>
              </a:rPr>
              <a:t>Teachers aren’t the only ones who need to be cautious about copyright infringement– they should also take responsibility for teaching students about copyright infringement in relation to completing assignments.</a:t>
            </a:r>
          </a:p>
          <a:p>
            <a:pPr>
              <a:lnSpc>
                <a:spcPct val="70000"/>
              </a:lnSpc>
            </a:pPr>
            <a:r>
              <a:rPr lang="en-US" sz="1400" b="1" u="sng" dirty="0">
                <a:solidFill>
                  <a:schemeClr val="tx1">
                    <a:lumMod val="65000"/>
                    <a:lumOff val="35000"/>
                  </a:schemeClr>
                </a:solidFill>
              </a:rPr>
              <a:t>What to teach:</a:t>
            </a:r>
          </a:p>
          <a:p>
            <a:pPr>
              <a:lnSpc>
                <a:spcPct val="70000"/>
              </a:lnSpc>
              <a:buClr>
                <a:srgbClr val="002060"/>
              </a:buClr>
              <a:buFont typeface="Wingdings" panose="05000000000000000000" pitchFamily="2" charset="2"/>
              <a:buChar char="v"/>
            </a:pPr>
            <a:r>
              <a:rPr lang="en-US" sz="1300" dirty="0">
                <a:solidFill>
                  <a:srgbClr val="FFFFFF"/>
                </a:solidFill>
              </a:rPr>
              <a:t> how to lawfully acquire material that is protected by copyright laws</a:t>
            </a:r>
          </a:p>
          <a:p>
            <a:pPr>
              <a:lnSpc>
                <a:spcPct val="70000"/>
              </a:lnSpc>
              <a:buClr>
                <a:srgbClr val="002060"/>
              </a:buClr>
              <a:buFont typeface="Wingdings" panose="05000000000000000000" pitchFamily="2" charset="2"/>
              <a:buChar char="v"/>
            </a:pPr>
            <a:r>
              <a:rPr lang="en-US" sz="1300" dirty="0">
                <a:solidFill>
                  <a:srgbClr val="FFFFFF"/>
                </a:solidFill>
              </a:rPr>
              <a:t> how to include a fair use statement at the beginning of their work if there is a possibility of a copyright infringement lawsuit</a:t>
            </a:r>
          </a:p>
          <a:p>
            <a:pPr>
              <a:lnSpc>
                <a:spcPct val="70000"/>
              </a:lnSpc>
              <a:buClr>
                <a:srgbClr val="002060"/>
              </a:buClr>
              <a:buFont typeface="Wingdings" panose="05000000000000000000" pitchFamily="2" charset="2"/>
              <a:buChar char="v"/>
            </a:pPr>
            <a:r>
              <a:rPr lang="en-US" sz="1300" dirty="0">
                <a:solidFill>
                  <a:srgbClr val="FFFFFF"/>
                </a:solidFill>
              </a:rPr>
              <a:t> fair use guidelines for different types of media, including text, motion media, illustrations, music, internet, etc.</a:t>
            </a:r>
          </a:p>
          <a:p>
            <a:pPr marL="0" indent="0">
              <a:lnSpc>
                <a:spcPct val="70000"/>
              </a:lnSpc>
              <a:buClr>
                <a:srgbClr val="002060"/>
              </a:buClr>
              <a:buNone/>
            </a:pPr>
            <a:r>
              <a:rPr lang="en-US" sz="1300" b="1" dirty="0">
                <a:solidFill>
                  <a:srgbClr val="FFFFFF"/>
                </a:solidFill>
              </a:rPr>
              <a:t>	more info about fair use guidelines can be found here: </a:t>
            </a:r>
          </a:p>
          <a:p>
            <a:pPr marL="0" indent="0">
              <a:lnSpc>
                <a:spcPct val="70000"/>
              </a:lnSpc>
              <a:buClr>
                <a:srgbClr val="002060"/>
              </a:buClr>
              <a:buNone/>
            </a:pPr>
            <a:r>
              <a:rPr lang="en-US" sz="1300" b="1" dirty="0">
                <a:solidFill>
                  <a:srgbClr val="FFFFFF"/>
                </a:solidFill>
              </a:rPr>
              <a:t>	</a:t>
            </a:r>
            <a:r>
              <a:rPr lang="en-US" sz="1300" dirty="0">
                <a:solidFill>
                  <a:srgbClr val="FFFFFF"/>
                </a:solidFill>
              </a:rPr>
              <a:t>http://www.ncpublicschools.org/copyright1.html#2</a:t>
            </a:r>
          </a:p>
          <a:p>
            <a:pPr>
              <a:lnSpc>
                <a:spcPct val="70000"/>
              </a:lnSpc>
              <a:buClr>
                <a:srgbClr val="002060"/>
              </a:buClr>
              <a:buFont typeface="Wingdings" panose="05000000000000000000" pitchFamily="2" charset="2"/>
              <a:buChar char="v"/>
            </a:pPr>
            <a:r>
              <a:rPr lang="en-US" sz="1300" dirty="0">
                <a:solidFill>
                  <a:srgbClr val="FFFFFF"/>
                </a:solidFill>
              </a:rPr>
              <a:t> where to find sources and how to properly site them</a:t>
            </a:r>
          </a:p>
          <a:p>
            <a:pPr>
              <a:lnSpc>
                <a:spcPct val="70000"/>
              </a:lnSpc>
              <a:buClr>
                <a:srgbClr val="002060"/>
              </a:buClr>
              <a:buFont typeface="Wingdings" panose="05000000000000000000" pitchFamily="2" charset="2"/>
              <a:buChar char="v"/>
            </a:pPr>
            <a:r>
              <a:rPr lang="en-US" sz="1300" dirty="0">
                <a:solidFill>
                  <a:srgbClr val="FFFFFF"/>
                </a:solidFill>
              </a:rPr>
              <a:t> consequences of copyright infringement</a:t>
            </a:r>
          </a:p>
          <a:p>
            <a:pPr marL="0" indent="0">
              <a:lnSpc>
                <a:spcPct val="70000"/>
              </a:lnSpc>
              <a:buNone/>
            </a:pPr>
            <a:endParaRPr lang="en-US" sz="1100" dirty="0">
              <a:solidFill>
                <a:srgbClr val="FFFFFF"/>
              </a:solidFill>
            </a:endParaRPr>
          </a:p>
          <a:p>
            <a:pPr marL="0" indent="0">
              <a:lnSpc>
                <a:spcPct val="70000"/>
              </a:lnSpc>
              <a:buNone/>
            </a:pPr>
            <a:r>
              <a:rPr lang="en-US" sz="1600" dirty="0">
                <a:solidFill>
                  <a:srgbClr val="002060"/>
                </a:solidFill>
              </a:rPr>
              <a:t>Teachers should also review students’ work and approach them if they have concerns about copyright infringement.</a:t>
            </a:r>
          </a:p>
          <a:p>
            <a:pPr>
              <a:lnSpc>
                <a:spcPct val="70000"/>
              </a:lnSpc>
              <a:buFont typeface="Wingdings" panose="05000000000000000000" pitchFamily="2" charset="2"/>
              <a:buChar char="v"/>
            </a:pPr>
            <a:endParaRPr lang="en-US" sz="1100" dirty="0">
              <a:solidFill>
                <a:srgbClr val="FFFFFF"/>
              </a:solidFill>
            </a:endParaRPr>
          </a:p>
        </p:txBody>
      </p:sp>
    </p:spTree>
    <p:extLst>
      <p:ext uri="{BB962C8B-B14F-4D97-AF65-F5344CB8AC3E}">
        <p14:creationId xmlns:p14="http://schemas.microsoft.com/office/powerpoint/2010/main" val="3560976755"/>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2" name="suction.wav"/>
          </p:stSnd>
        </p:sndAc>
      </p:transition>
    </mc:Choice>
    <mc:Fallback>
      <p:transition spd="slow">
        <p:fade/>
        <p:sndAc>
          <p:stSnd>
            <p:snd r:embed="rId2" name="suction.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15"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4788" y="804333"/>
            <a:ext cx="3391900" cy="5249334"/>
          </a:xfrm>
        </p:spPr>
        <p:txBody>
          <a:bodyPr>
            <a:normAutofit/>
          </a:bodyPr>
          <a:lstStyle/>
          <a:p>
            <a:pPr algn="r"/>
            <a:r>
              <a:rPr lang="en-US" dirty="0"/>
              <a:t>Sources</a:t>
            </a:r>
          </a:p>
        </p:txBody>
      </p:sp>
      <p:sp>
        <p:nvSpPr>
          <p:cNvPr id="3" name="Content Placeholder 2"/>
          <p:cNvSpPr>
            <a:spLocks noGrp="1"/>
          </p:cNvSpPr>
          <p:nvPr>
            <p:ph idx="1"/>
          </p:nvPr>
        </p:nvSpPr>
        <p:spPr>
          <a:xfrm>
            <a:off x="4999330" y="804333"/>
            <a:ext cx="6257721" cy="5249334"/>
          </a:xfrm>
        </p:spPr>
        <p:txBody>
          <a:bodyPr anchor="ctr">
            <a:normAutofit/>
          </a:bodyPr>
          <a:lstStyle/>
          <a:p>
            <a:r>
              <a:rPr lang="en-US" dirty="0">
                <a:hlinkClick r:id="rId3"/>
              </a:rPr>
              <a:t>http://www.ncpublicschools.org/copyright1.html#2</a:t>
            </a:r>
            <a:endParaRPr lang="en-US" dirty="0"/>
          </a:p>
          <a:p>
            <a:endParaRPr lang="en-US" dirty="0"/>
          </a:p>
          <a:p>
            <a:r>
              <a:rPr lang="en-US" dirty="0">
                <a:hlinkClick r:id="rId4"/>
              </a:rPr>
              <a:t>http://fairuse.stanford.edu/</a:t>
            </a:r>
            <a:endParaRPr lang="en-US" dirty="0"/>
          </a:p>
          <a:p>
            <a:endParaRPr lang="en-US" dirty="0"/>
          </a:p>
          <a:p>
            <a:r>
              <a:rPr lang="en-US" dirty="0">
                <a:hlinkClick r:id="rId5"/>
              </a:rPr>
              <a:t>http://stuweb.hbu.edu/Faculty/dwilson/TreasureHuntonCopyright.html</a:t>
            </a:r>
            <a:endParaRPr lang="en-US" dirty="0"/>
          </a:p>
          <a:p>
            <a:pPr marL="0" indent="0">
              <a:buNone/>
            </a:pPr>
            <a:endParaRPr lang="en-US" dirty="0"/>
          </a:p>
        </p:txBody>
      </p:sp>
    </p:spTree>
    <p:extLst>
      <p:ext uri="{BB962C8B-B14F-4D97-AF65-F5344CB8AC3E}">
        <p14:creationId xmlns:p14="http://schemas.microsoft.com/office/powerpoint/2010/main" val="22377612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750">
        <p15:prstTrans prst="curtains"/>
        <p:sndAc>
          <p:stSnd>
            <p:snd r:embed="rId2" name="applause.wav"/>
          </p:stSnd>
        </p:sndAc>
      </p:transition>
    </mc:Choice>
    <mc:Fallback>
      <p:transition spd="slow">
        <p:fade/>
        <p:sndAc>
          <p:stSnd>
            <p:snd r:embed="rId2" name="applause.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0998" y="965200"/>
            <a:ext cx="4689938" cy="4815596"/>
          </a:xfrm>
        </p:spPr>
        <p:txBody>
          <a:bodyPr>
            <a:normAutofit/>
          </a:bodyPr>
          <a:lstStyle/>
          <a:p>
            <a:pPr algn="ctr"/>
            <a:r>
              <a:rPr lang="en-US" dirty="0">
                <a:solidFill>
                  <a:srgbClr val="FFFFFF"/>
                </a:solidFill>
              </a:rPr>
              <a:t>What is copyright infringement?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4825634"/>
              </p:ext>
            </p:extLst>
          </p:nvPr>
        </p:nvGraphicFramePr>
        <p:xfrm>
          <a:off x="6291619" y="477672"/>
          <a:ext cx="5418160" cy="5923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8693624" y="3807725"/>
            <a:ext cx="2838734" cy="2585323"/>
          </a:xfrm>
          <a:prstGeom prst="rect">
            <a:avLst/>
          </a:prstGeom>
          <a:noFill/>
        </p:spPr>
        <p:txBody>
          <a:bodyPr wrap="square" rtlCol="0">
            <a:spAutoFit/>
          </a:bodyPr>
          <a:lstStyle/>
          <a:p>
            <a:pPr lvl="0"/>
            <a:r>
              <a:rPr lang="en-US" dirty="0">
                <a:latin typeface="Corbel" panose="020B0503020204020204" pitchFamily="34" charset="0"/>
              </a:rPr>
              <a:t>The </a:t>
            </a:r>
            <a:r>
              <a:rPr lang="en-US" b="1" dirty="0">
                <a:latin typeface="Corbel" panose="020B0503020204020204" pitchFamily="34" charset="0"/>
              </a:rPr>
              <a:t>penalties</a:t>
            </a:r>
            <a:r>
              <a:rPr lang="en-US" dirty="0">
                <a:latin typeface="Corbel" panose="020B0503020204020204" pitchFamily="34" charset="0"/>
              </a:rPr>
              <a:t> for copyright infringement include lawsuits that may lead to:</a:t>
            </a:r>
          </a:p>
          <a:p>
            <a:pPr marL="285750" lvl="0" indent="-285750">
              <a:buFont typeface="Arial" panose="020B0604020202020204" pitchFamily="34" charset="0"/>
              <a:buChar char="•"/>
            </a:pPr>
            <a:r>
              <a:rPr lang="en-US" dirty="0">
                <a:latin typeface="Corbel" panose="020B0503020204020204" pitchFamily="34" charset="0"/>
              </a:rPr>
              <a:t>restraining orders or 	                                  injunctions (legal orders to stop action)</a:t>
            </a:r>
          </a:p>
          <a:p>
            <a:pPr marL="285750" lvl="0" indent="-285750">
              <a:buFont typeface="Arial" panose="020B0604020202020204" pitchFamily="34" charset="0"/>
              <a:buChar char="•"/>
            </a:pPr>
            <a:r>
              <a:rPr lang="en-US" dirty="0">
                <a:latin typeface="Corbel" panose="020B0503020204020204" pitchFamily="34" charset="0"/>
              </a:rPr>
              <a:t>paying for damages</a:t>
            </a:r>
          </a:p>
          <a:p>
            <a:pPr marL="285750" lvl="0" indent="-285750">
              <a:buFont typeface="Arial" panose="020B0604020202020204" pitchFamily="34" charset="0"/>
              <a:buChar char="•"/>
            </a:pPr>
            <a:r>
              <a:rPr lang="en-US" dirty="0">
                <a:latin typeface="Corbel" panose="020B0503020204020204" pitchFamily="34" charset="0"/>
              </a:rPr>
              <a:t>attorney fees</a:t>
            </a:r>
          </a:p>
          <a:p>
            <a:endParaRPr lang="en-US" dirty="0"/>
          </a:p>
        </p:txBody>
      </p:sp>
    </p:spTree>
    <p:extLst>
      <p:ext uri="{BB962C8B-B14F-4D97-AF65-F5344CB8AC3E}">
        <p14:creationId xmlns:p14="http://schemas.microsoft.com/office/powerpoint/2010/main" val="1842061474"/>
      </p:ext>
    </p:extLst>
  </p:cSld>
  <p:clrMapOvr>
    <a:masterClrMapping/>
  </p:clrMapOvr>
  <mc:AlternateContent xmlns:mc="http://schemas.openxmlformats.org/markup-compatibility/2006">
    <mc:Choice xmlns:p14="http://schemas.microsoft.com/office/powerpoint/2010/main" Requires="p14">
      <p:transition spd="slow" p14:dur="2750">
        <p14:reveal/>
        <p:sndAc>
          <p:stSnd>
            <p:snd r:embed="rId2" name="click.wav"/>
          </p:stSnd>
        </p:sndAc>
      </p:transition>
    </mc:Choice>
    <mc:Fallback>
      <p:transition spd="slow">
        <p:fade/>
        <p:sndAc>
          <p:stSnd>
            <p:snd r:embed="rId2" name="click.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Uhmmm, uhmm, je vous ai fait une promesse de gascon. Entre la valise ..."/>
          <p:cNvPicPr>
            <a:picLocks noChangeAspect="1"/>
          </p:cNvPicPr>
          <p:nvPr/>
        </p:nvPicPr>
        <p:blipFill>
          <a:blip r:embed="rId3"/>
          <a:stretch>
            <a:fillRect/>
          </a:stretch>
        </p:blipFill>
        <p:spPr>
          <a:xfrm>
            <a:off x="6669520" y="640080"/>
            <a:ext cx="4308881" cy="5577840"/>
          </a:xfrm>
          <a:prstGeom prst="rect">
            <a:avLst/>
          </a:prstGeom>
        </p:spPr>
      </p:pic>
      <p:cxnSp>
        <p:nvCxnSpPr>
          <p:cNvPr id="9" name="Straight Connector 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9" y="585216"/>
            <a:ext cx="3779085" cy="1499616"/>
          </a:xfrm>
        </p:spPr>
        <p:txBody>
          <a:bodyPr>
            <a:normAutofit/>
          </a:bodyPr>
          <a:lstStyle/>
          <a:p>
            <a:pPr>
              <a:lnSpc>
                <a:spcPct val="60000"/>
              </a:lnSpc>
            </a:pPr>
            <a:r>
              <a:rPr lang="en-US" sz="4600">
                <a:solidFill>
                  <a:srgbClr val="FFFFFF"/>
                </a:solidFill>
              </a:rPr>
              <a:t>copyright infringement in the classroom</a:t>
            </a:r>
          </a:p>
        </p:txBody>
      </p:sp>
      <p:sp>
        <p:nvSpPr>
          <p:cNvPr id="3" name="Content Placeholder 2"/>
          <p:cNvSpPr>
            <a:spLocks noGrp="1"/>
          </p:cNvSpPr>
          <p:nvPr>
            <p:ph idx="1"/>
          </p:nvPr>
        </p:nvSpPr>
        <p:spPr>
          <a:xfrm>
            <a:off x="1024129" y="2286000"/>
            <a:ext cx="3791711" cy="3931920"/>
          </a:xfrm>
        </p:spPr>
        <p:txBody>
          <a:bodyPr>
            <a:normAutofit/>
          </a:bodyPr>
          <a:lstStyle/>
          <a:p>
            <a:pPr>
              <a:lnSpc>
                <a:spcPct val="80000"/>
              </a:lnSpc>
            </a:pPr>
            <a:r>
              <a:rPr lang="en-US">
                <a:solidFill>
                  <a:srgbClr val="FFFFFF"/>
                </a:solidFill>
              </a:rPr>
              <a:t>Teachers often infringe copyrighted material without knowing. Examples of copyrighted work that educators might use include:</a:t>
            </a:r>
          </a:p>
          <a:p>
            <a:pPr>
              <a:lnSpc>
                <a:spcPct val="80000"/>
              </a:lnSpc>
              <a:buClr>
                <a:srgbClr val="003366"/>
              </a:buClr>
              <a:buFont typeface="Wingdings" panose="05000000000000000000" pitchFamily="2" charset="2"/>
              <a:buChar char="v"/>
            </a:pPr>
            <a:r>
              <a:rPr lang="en-US" dirty="0">
                <a:solidFill>
                  <a:srgbClr val="FFFFFF"/>
                </a:solidFill>
              </a:rPr>
              <a:t>images</a:t>
            </a:r>
            <a:endParaRPr lang="en-US">
              <a:solidFill>
                <a:srgbClr val="FFFFFF"/>
              </a:solidFill>
            </a:endParaRPr>
          </a:p>
          <a:p>
            <a:pPr>
              <a:lnSpc>
                <a:spcPct val="80000"/>
              </a:lnSpc>
              <a:buClr>
                <a:srgbClr val="003366"/>
              </a:buClr>
              <a:buFont typeface="Wingdings" panose="05000000000000000000" pitchFamily="2" charset="2"/>
              <a:buChar char="v"/>
            </a:pPr>
            <a:r>
              <a:rPr lang="en-US" dirty="0">
                <a:solidFill>
                  <a:srgbClr val="FFFFFF"/>
                </a:solidFill>
              </a:rPr>
              <a:t>worksheets</a:t>
            </a:r>
            <a:endParaRPr lang="en-US">
              <a:solidFill>
                <a:srgbClr val="FFFFFF"/>
              </a:solidFill>
            </a:endParaRPr>
          </a:p>
          <a:p>
            <a:pPr>
              <a:lnSpc>
                <a:spcPct val="80000"/>
              </a:lnSpc>
              <a:buClr>
                <a:srgbClr val="003366"/>
              </a:buClr>
              <a:buFont typeface="Wingdings" panose="05000000000000000000" pitchFamily="2" charset="2"/>
              <a:buChar char="v"/>
            </a:pPr>
            <a:r>
              <a:rPr lang="en-US" dirty="0">
                <a:solidFill>
                  <a:srgbClr val="FFFFFF"/>
                </a:solidFill>
              </a:rPr>
              <a:t>videos or music</a:t>
            </a:r>
            <a:endParaRPr lang="en-US">
              <a:solidFill>
                <a:srgbClr val="FFFFFF"/>
              </a:solidFill>
            </a:endParaRPr>
          </a:p>
          <a:p>
            <a:pPr>
              <a:lnSpc>
                <a:spcPct val="80000"/>
              </a:lnSpc>
              <a:buClr>
                <a:srgbClr val="003366"/>
              </a:buClr>
              <a:buFont typeface="Wingdings" panose="05000000000000000000" pitchFamily="2" charset="2"/>
              <a:buChar char="v"/>
            </a:pPr>
            <a:r>
              <a:rPr lang="en-US" dirty="0">
                <a:solidFill>
                  <a:srgbClr val="FFFFFF"/>
                </a:solidFill>
              </a:rPr>
              <a:t>TV programs</a:t>
            </a:r>
            <a:endParaRPr lang="en-US">
              <a:solidFill>
                <a:srgbClr val="FFFFFF"/>
              </a:solidFill>
            </a:endParaRPr>
          </a:p>
          <a:p>
            <a:pPr>
              <a:lnSpc>
                <a:spcPct val="80000"/>
              </a:lnSpc>
              <a:buClr>
                <a:srgbClr val="003366"/>
              </a:buClr>
              <a:buFont typeface="Wingdings" panose="05000000000000000000" pitchFamily="2" charset="2"/>
              <a:buChar char="v"/>
            </a:pPr>
            <a:r>
              <a:rPr lang="en-US" dirty="0">
                <a:solidFill>
                  <a:srgbClr val="FFFFFF"/>
                </a:solidFill>
              </a:rPr>
              <a:t>short stories</a:t>
            </a:r>
            <a:endParaRPr lang="en-US">
              <a:solidFill>
                <a:srgbClr val="FFFFFF"/>
              </a:solidFill>
            </a:endParaRPr>
          </a:p>
          <a:p>
            <a:pPr>
              <a:lnSpc>
                <a:spcPct val="80000"/>
              </a:lnSpc>
              <a:buFont typeface="Wingdings" panose="05000000000000000000" pitchFamily="2" charset="2"/>
              <a:buChar char="v"/>
            </a:pPr>
            <a:endParaRPr lang="en-US">
              <a:solidFill>
                <a:srgbClr val="FFFFFF"/>
              </a:solidFill>
            </a:endParaRPr>
          </a:p>
        </p:txBody>
      </p:sp>
    </p:spTree>
    <p:extLst>
      <p:ext uri="{BB962C8B-B14F-4D97-AF65-F5344CB8AC3E}">
        <p14:creationId xmlns:p14="http://schemas.microsoft.com/office/powerpoint/2010/main" val="3122511447"/>
      </p:ext>
    </p:extLst>
  </p:cSld>
  <p:clrMapOvr>
    <a:masterClrMapping/>
  </p:clrMapOvr>
  <p:transition spd="slow">
    <p:push dir="u"/>
    <p:sndAc>
      <p:stSnd>
        <p:snd r:embed="rId2" name="push.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150596"/>
            <a:ext cx="3248522" cy="221966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150596"/>
            <a:ext cx="779472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11207835"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78301" y="4391025"/>
            <a:ext cx="7192110" cy="1738808"/>
          </a:xfrm>
        </p:spPr>
        <p:txBody>
          <a:bodyPr>
            <a:normAutofit/>
          </a:bodyPr>
          <a:lstStyle/>
          <a:p>
            <a:pPr algn="ctr"/>
            <a:r>
              <a:rPr lang="en-US" dirty="0">
                <a:solidFill>
                  <a:srgbClr val="FFFFFF"/>
                </a:solidFill>
              </a:rPr>
              <a:t>what is fair use?</a:t>
            </a:r>
          </a:p>
        </p:txBody>
      </p:sp>
      <p:sp>
        <p:nvSpPr>
          <p:cNvPr id="3" name="Content Placeholder 2"/>
          <p:cNvSpPr>
            <a:spLocks noGrp="1"/>
          </p:cNvSpPr>
          <p:nvPr>
            <p:ph idx="1"/>
          </p:nvPr>
        </p:nvSpPr>
        <p:spPr>
          <a:xfrm>
            <a:off x="1149265" y="966217"/>
            <a:ext cx="9920901" cy="2545732"/>
          </a:xfrm>
        </p:spPr>
        <p:txBody>
          <a:bodyPr anchor="ctr">
            <a:normAutofit/>
          </a:bodyPr>
          <a:lstStyle/>
          <a:p>
            <a:pPr algn="ctr"/>
            <a:r>
              <a:rPr lang="en-US" sz="3200" u="sng" dirty="0"/>
              <a:t>Fair use</a:t>
            </a:r>
            <a:r>
              <a:rPr lang="en-US" sz="3200" dirty="0"/>
              <a:t> is a principle of copyright that states that the public may use </a:t>
            </a:r>
            <a:r>
              <a:rPr lang="en-US" sz="3200" b="1" dirty="0"/>
              <a:t>limited</a:t>
            </a:r>
            <a:r>
              <a:rPr lang="en-US" sz="3200" dirty="0"/>
              <a:t> portions of copyrighted material for purposes such as commentaries, critiques, parodies, etc. Fair use acts as a defense against copyright infringement as long as it qualifies.</a:t>
            </a:r>
          </a:p>
        </p:txBody>
      </p:sp>
    </p:spTree>
    <p:extLst>
      <p:ext uri="{BB962C8B-B14F-4D97-AF65-F5344CB8AC3E}">
        <p14:creationId xmlns:p14="http://schemas.microsoft.com/office/powerpoint/2010/main" val="11162818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sndAc>
          <p:stSnd>
            <p:snd r:embed="rId2" name="breeze.wav"/>
          </p:stSnd>
        </p:sndAc>
      </p:transition>
    </mc:Choice>
    <mc:Fallback>
      <p:transition spd="slow">
        <p:fade/>
        <p:sndAc>
          <p:stSnd>
            <p:snd r:embed="rId2" name="breeze.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5" y="321731"/>
            <a:ext cx="11551187" cy="6214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9" y="585216"/>
            <a:ext cx="10329671" cy="1499616"/>
          </a:xfrm>
        </p:spPr>
        <p:txBody>
          <a:bodyPr>
            <a:normAutofit/>
          </a:bodyPr>
          <a:lstStyle/>
          <a:p>
            <a:pPr algn="ctr"/>
            <a:r>
              <a:rPr lang="en-US" dirty="0">
                <a:solidFill>
                  <a:srgbClr val="FFFFFF"/>
                </a:solidFill>
              </a:rPr>
              <a:t>who decides what qualifies as fair use?</a:t>
            </a:r>
          </a:p>
        </p:txBody>
      </p:sp>
      <p:sp>
        <p:nvSpPr>
          <p:cNvPr id="3" name="Content Placeholder 2"/>
          <p:cNvSpPr>
            <a:spLocks noGrp="1"/>
          </p:cNvSpPr>
          <p:nvPr>
            <p:ph idx="1"/>
          </p:nvPr>
        </p:nvSpPr>
        <p:spPr>
          <a:xfrm>
            <a:off x="1024129" y="2286000"/>
            <a:ext cx="10329671" cy="3862971"/>
          </a:xfrm>
        </p:spPr>
        <p:txBody>
          <a:bodyPr>
            <a:normAutofit/>
          </a:bodyPr>
          <a:lstStyle/>
          <a:p>
            <a:pPr marL="0" indent="0">
              <a:buNone/>
            </a:pPr>
            <a:r>
              <a:rPr lang="en-US" dirty="0">
                <a:solidFill>
                  <a:srgbClr val="002060"/>
                </a:solidFill>
              </a:rPr>
              <a:t>Fair use is actually very subjective. Unless you receive a lawsuit for infringement and it is determined as fair use (or not) in court, there is no definition or qualifying statements that determine fair use. However, there are four factors that judges take into consideration when determining if the material was protected by fair use. These include:</a:t>
            </a:r>
          </a:p>
          <a:p>
            <a:pPr marL="457200" indent="-457200">
              <a:buClr>
                <a:srgbClr val="003366"/>
              </a:buClr>
              <a:buFont typeface="+mj-lt"/>
              <a:buAutoNum type="arabicParenR"/>
            </a:pPr>
            <a:r>
              <a:rPr lang="en-US" dirty="0">
                <a:solidFill>
                  <a:srgbClr val="FFFFFF"/>
                </a:solidFill>
              </a:rPr>
              <a:t>purpose/character of use</a:t>
            </a:r>
          </a:p>
          <a:p>
            <a:pPr marL="457200" indent="-457200">
              <a:buClr>
                <a:srgbClr val="003366"/>
              </a:buClr>
              <a:buFont typeface="+mj-lt"/>
              <a:buAutoNum type="arabicParenR"/>
            </a:pPr>
            <a:r>
              <a:rPr lang="en-US" dirty="0">
                <a:solidFill>
                  <a:srgbClr val="FFFFFF"/>
                </a:solidFill>
              </a:rPr>
              <a:t>nature of copyrighted work</a:t>
            </a:r>
          </a:p>
          <a:p>
            <a:pPr marL="457200" indent="-457200">
              <a:buClr>
                <a:srgbClr val="003366"/>
              </a:buClr>
              <a:buFont typeface="+mj-lt"/>
              <a:buAutoNum type="arabicParenR"/>
            </a:pPr>
            <a:r>
              <a:rPr lang="en-US" dirty="0">
                <a:solidFill>
                  <a:srgbClr val="FFFFFF"/>
                </a:solidFill>
              </a:rPr>
              <a:t>amount/substantiality of work taken</a:t>
            </a:r>
          </a:p>
          <a:p>
            <a:pPr marL="457200" indent="-457200">
              <a:buClr>
                <a:srgbClr val="003366"/>
              </a:buClr>
              <a:buFont typeface="+mj-lt"/>
              <a:buAutoNum type="arabicParenR"/>
            </a:pPr>
            <a:r>
              <a:rPr lang="en-US" dirty="0">
                <a:solidFill>
                  <a:srgbClr val="FFFFFF"/>
                </a:solidFill>
              </a:rPr>
              <a:t>effect of use upon potential market</a:t>
            </a:r>
          </a:p>
        </p:txBody>
      </p:sp>
    </p:spTree>
    <p:extLst>
      <p:ext uri="{BB962C8B-B14F-4D97-AF65-F5344CB8AC3E}">
        <p14:creationId xmlns:p14="http://schemas.microsoft.com/office/powerpoint/2010/main" val="23932329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sndAc>
          <p:stSnd>
            <p:snd r:embed="rId2" name="coin.wav"/>
          </p:stSnd>
        </p:sndAc>
      </p:transition>
    </mc:Choice>
    <mc:Fallback>
      <p:transition spd="slow">
        <p:fade/>
        <p:sndAc>
          <p:stSnd>
            <p:snd r:embed="rId2" name="coin.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19047" y="974875"/>
            <a:ext cx="4351221" cy="4815596"/>
          </a:xfrm>
        </p:spPr>
        <p:txBody>
          <a:bodyPr>
            <a:normAutofit/>
          </a:bodyPr>
          <a:lstStyle/>
          <a:p>
            <a:pPr algn="ctr"/>
            <a:r>
              <a:rPr lang="en-US" dirty="0">
                <a:solidFill>
                  <a:srgbClr val="FFFFFF"/>
                </a:solidFill>
              </a:rPr>
              <a:t>purpose/character of use</a:t>
            </a:r>
          </a:p>
        </p:txBody>
      </p:sp>
      <p:sp>
        <p:nvSpPr>
          <p:cNvPr id="3" name="Content Placeholder 2"/>
          <p:cNvSpPr>
            <a:spLocks noGrp="1"/>
          </p:cNvSpPr>
          <p:nvPr>
            <p:ph idx="1"/>
          </p:nvPr>
        </p:nvSpPr>
        <p:spPr>
          <a:xfrm>
            <a:off x="971013" y="974875"/>
            <a:ext cx="5827233" cy="4852362"/>
          </a:xfrm>
        </p:spPr>
        <p:txBody>
          <a:bodyPr anchor="ctr">
            <a:normAutofit/>
          </a:bodyPr>
          <a:lstStyle/>
          <a:p>
            <a:pPr>
              <a:buFont typeface="Wingdings" panose="05000000000000000000" pitchFamily="2" charset="2"/>
              <a:buChar char="v"/>
            </a:pPr>
            <a:r>
              <a:rPr lang="en-US" dirty="0">
                <a:solidFill>
                  <a:srgbClr val="FFFFFF"/>
                </a:solidFill>
              </a:rPr>
              <a:t>The material must be </a:t>
            </a:r>
            <a:r>
              <a:rPr lang="en-US" i="1" dirty="0">
                <a:solidFill>
                  <a:srgbClr val="FFFFFF"/>
                </a:solidFill>
              </a:rPr>
              <a:t>transformed or used in addition to something else (with proper citation) </a:t>
            </a:r>
            <a:r>
              <a:rPr lang="en-US" dirty="0">
                <a:solidFill>
                  <a:srgbClr val="FFFFFF"/>
                </a:solidFill>
              </a:rPr>
              <a:t>from the original work to create something new for purposes such as increased meaning, new understanding, or for educational/research.</a:t>
            </a:r>
          </a:p>
          <a:p>
            <a:pPr>
              <a:buFont typeface="Wingdings" panose="05000000000000000000" pitchFamily="2" charset="2"/>
              <a:buChar char="v"/>
            </a:pPr>
            <a:endParaRPr lang="en-US" dirty="0">
              <a:solidFill>
                <a:srgbClr val="FFFFFF"/>
              </a:solidFill>
            </a:endParaRPr>
          </a:p>
          <a:p>
            <a:pPr>
              <a:buFont typeface="Wingdings" panose="05000000000000000000" pitchFamily="2" charset="2"/>
              <a:buChar char="v"/>
            </a:pPr>
            <a:r>
              <a:rPr lang="en-US" dirty="0">
                <a:solidFill>
                  <a:srgbClr val="FFFFFF"/>
                </a:solidFill>
              </a:rPr>
              <a:t>Another issue that must be determined and approached with caution is whether the transformation of the original work is substantial. If the new work is changed, but is still deemed too similar to the original work, the owner has the right to file a lawsuit.</a:t>
            </a:r>
          </a:p>
        </p:txBody>
      </p:sp>
    </p:spTree>
    <p:extLst>
      <p:ext uri="{BB962C8B-B14F-4D97-AF65-F5344CB8AC3E}">
        <p14:creationId xmlns:p14="http://schemas.microsoft.com/office/powerpoint/2010/main" val="2623395981"/>
      </p:ext>
    </p:extLst>
  </p:cSld>
  <p:clrMapOvr>
    <a:masterClrMapping/>
  </p:clrMapOvr>
  <mc:AlternateContent xmlns:mc="http://schemas.openxmlformats.org/markup-compatibility/2006">
    <mc:Choice xmlns:p14="http://schemas.microsoft.com/office/powerpoint/2010/main" Requires="p14">
      <p:transition spd="slow" p14:dur="3000">
        <p14:honeycomb/>
        <p:sndAc>
          <p:stSnd>
            <p:snd r:embed="rId2" name="whoosh.wav"/>
          </p:stSnd>
        </p:sndAc>
      </p:transition>
    </mc:Choice>
    <mc:Fallback>
      <p:transition spd="slow">
        <p:fade/>
        <p:sndAc>
          <p:stSnd>
            <p:snd r:embed="rId2" name="whoosh.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Rights Reserved.&quot; Drawing by Frits Ahlefeldt, released to public ..."/>
          <p:cNvPicPr>
            <a:picLocks noChangeAspect="1"/>
          </p:cNvPicPr>
          <p:nvPr/>
        </p:nvPicPr>
        <p:blipFill rotWithShape="1">
          <a:blip r:embed="rId3"/>
          <a:srcRect t="11037" r="9091" b="4788"/>
          <a:stretch/>
        </p:blipFill>
        <p:spPr>
          <a:xfrm>
            <a:off x="-1" y="10"/>
            <a:ext cx="12191980" cy="6857990"/>
          </a:xfrm>
          <a:prstGeom prst="rect">
            <a:avLst/>
          </a:prstGeom>
        </p:spPr>
      </p:pic>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8" y="585216"/>
            <a:ext cx="6066816" cy="1499616"/>
          </a:xfrm>
        </p:spPr>
        <p:txBody>
          <a:bodyPr>
            <a:normAutofit/>
          </a:bodyPr>
          <a:lstStyle/>
          <a:p>
            <a:pPr algn="ctr"/>
            <a:r>
              <a:rPr lang="en-US" dirty="0">
                <a:solidFill>
                  <a:srgbClr val="002060"/>
                </a:solidFill>
              </a:rPr>
              <a:t>Nature of copyrighted work</a:t>
            </a:r>
          </a:p>
        </p:txBody>
      </p:sp>
      <p:sp>
        <p:nvSpPr>
          <p:cNvPr id="3" name="Content Placeholder 2"/>
          <p:cNvSpPr>
            <a:spLocks noGrp="1"/>
          </p:cNvSpPr>
          <p:nvPr>
            <p:ph idx="1"/>
          </p:nvPr>
        </p:nvSpPr>
        <p:spPr>
          <a:xfrm>
            <a:off x="1024128" y="2286000"/>
            <a:ext cx="6066816" cy="4023360"/>
          </a:xfrm>
        </p:spPr>
        <p:txBody>
          <a:bodyPr>
            <a:normAutofit/>
          </a:bodyPr>
          <a:lstStyle/>
          <a:p>
            <a:pPr>
              <a:buClr>
                <a:srgbClr val="002060"/>
              </a:buClr>
              <a:buFont typeface="Wingdings" panose="05000000000000000000" pitchFamily="2" charset="2"/>
              <a:buChar char="v"/>
            </a:pPr>
            <a:r>
              <a:rPr lang="en-US" dirty="0">
                <a:solidFill>
                  <a:schemeClr val="accent2"/>
                </a:solidFill>
              </a:rPr>
              <a:t>There is more freedom to use material from works that are based on factual information (e.g. biographies, nonfiction) because it will help the public.</a:t>
            </a:r>
          </a:p>
          <a:p>
            <a:pPr>
              <a:buClr>
                <a:srgbClr val="002060"/>
              </a:buClr>
              <a:buFont typeface="Wingdings" panose="05000000000000000000" pitchFamily="2" charset="2"/>
              <a:buChar char="v"/>
            </a:pPr>
            <a:r>
              <a:rPr lang="en-US" dirty="0">
                <a:solidFill>
                  <a:schemeClr val="accent2"/>
                </a:solidFill>
              </a:rPr>
              <a:t>The fair use defense is stronger for published works because owners have the right to have authority over (1) whether their work is revealed to the public and (2) when their work is revealed to the public.</a:t>
            </a:r>
          </a:p>
        </p:txBody>
      </p:sp>
    </p:spTree>
    <p:extLst>
      <p:ext uri="{BB962C8B-B14F-4D97-AF65-F5344CB8AC3E}">
        <p14:creationId xmlns:p14="http://schemas.microsoft.com/office/powerpoint/2010/main" val="38707930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sndAc>
          <p:stSnd>
            <p:snd r:embed="rId2" name="click.wav"/>
          </p:stSnd>
        </p:sndAc>
      </p:transition>
    </mc:Choice>
    <mc:Fallback>
      <p:transition spd="slow">
        <p:fade/>
        <p:sndAc>
          <p:stSnd>
            <p:snd r:embed="rId2" name="click.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50000"/>
            <a:alpha val="92000"/>
          </a:schemeClr>
        </a:solidFill>
        <a:effectLst/>
      </p:bgPr>
    </p:bg>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4150595"/>
            <a:ext cx="7798447"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84632"/>
            <a:ext cx="779472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484632"/>
            <a:ext cx="3089526"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38185" y="4470959"/>
            <a:ext cx="7132226" cy="1577572"/>
          </a:xfrm>
        </p:spPr>
        <p:txBody>
          <a:bodyPr>
            <a:normAutofit/>
          </a:bodyPr>
          <a:lstStyle/>
          <a:p>
            <a:pPr algn="ctr"/>
            <a:r>
              <a:rPr lang="en-US" dirty="0">
                <a:solidFill>
                  <a:srgbClr val="002060"/>
                </a:solidFill>
              </a:rPr>
              <a:t>Amount/substantiality of work taken</a:t>
            </a:r>
          </a:p>
        </p:txBody>
      </p:sp>
      <p:sp>
        <p:nvSpPr>
          <p:cNvPr id="3" name="Content Placeholder 2"/>
          <p:cNvSpPr>
            <a:spLocks noGrp="1"/>
          </p:cNvSpPr>
          <p:nvPr>
            <p:ph idx="1"/>
          </p:nvPr>
        </p:nvSpPr>
        <p:spPr>
          <a:xfrm>
            <a:off x="4213899" y="804998"/>
            <a:ext cx="7156511" cy="2871216"/>
          </a:xfrm>
        </p:spPr>
        <p:txBody>
          <a:bodyPr anchor="ctr">
            <a:normAutofit/>
          </a:bodyPr>
          <a:lstStyle/>
          <a:p>
            <a:pPr>
              <a:buClr>
                <a:srgbClr val="002060"/>
              </a:buClr>
              <a:buFont typeface="Wingdings" panose="05000000000000000000" pitchFamily="2" charset="2"/>
              <a:buChar char="v"/>
            </a:pPr>
            <a:r>
              <a:rPr lang="en-US" dirty="0">
                <a:solidFill>
                  <a:srgbClr val="FFFFFF"/>
                </a:solidFill>
              </a:rPr>
              <a:t>It is best to take as least as possible to be protected by fair use.</a:t>
            </a:r>
          </a:p>
          <a:p>
            <a:pPr>
              <a:buClr>
                <a:srgbClr val="002060"/>
              </a:buClr>
              <a:buFont typeface="Wingdings" panose="05000000000000000000" pitchFamily="2" charset="2"/>
              <a:buChar char="v"/>
            </a:pPr>
            <a:r>
              <a:rPr lang="en-US" dirty="0">
                <a:solidFill>
                  <a:srgbClr val="FFFFFF"/>
                </a:solidFill>
              </a:rPr>
              <a:t>What is taken should not be the most memorable/important parts. The exception to this is a parody.</a:t>
            </a:r>
          </a:p>
        </p:txBody>
      </p:sp>
      <p:pic>
        <p:nvPicPr>
          <p:cNvPr id="8" name="Picture 7" descr="Antonio Luciano Blog : Web Design : Less is more?"/>
          <p:cNvPicPr>
            <a:picLocks noChangeAspect="1"/>
          </p:cNvPicPr>
          <p:nvPr/>
        </p:nvPicPr>
        <p:blipFill rotWithShape="1">
          <a:blip r:embed="rId3"/>
          <a:srcRect t="33333" b="33077"/>
          <a:stretch/>
        </p:blipFill>
        <p:spPr>
          <a:xfrm rot="16200000">
            <a:off x="283229" y="2874831"/>
            <a:ext cx="3810000" cy="959827"/>
          </a:xfrm>
          <a:prstGeom prst="ellipse">
            <a:avLst/>
          </a:prstGeom>
          <a:ln>
            <a:noFill/>
          </a:ln>
          <a:effectLst>
            <a:softEdge rad="112500"/>
          </a:effectLst>
        </p:spPr>
      </p:pic>
    </p:spTree>
    <p:extLst>
      <p:ext uri="{BB962C8B-B14F-4D97-AF65-F5344CB8AC3E}">
        <p14:creationId xmlns:p14="http://schemas.microsoft.com/office/powerpoint/2010/main" val="14815684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chimes.wav"/>
          </p:stSnd>
        </p:sndAc>
      </p:transition>
    </mc:Choice>
    <mc:Fallback>
      <p:transition spd="slow">
        <p:fade/>
        <p:sndAc>
          <p:stSnd>
            <p:snd r:embed="rId2" name="chimes.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804333"/>
            <a:ext cx="4958290" cy="5249334"/>
          </a:xfrm>
        </p:spPr>
        <p:txBody>
          <a:bodyPr>
            <a:normAutofit/>
          </a:bodyPr>
          <a:lstStyle/>
          <a:p>
            <a:pPr algn="ctr"/>
            <a:r>
              <a:rPr lang="en-US" dirty="0">
                <a:solidFill>
                  <a:srgbClr val="002060"/>
                </a:solidFill>
              </a:rPr>
              <a:t>Effect of use upon potential market</a:t>
            </a:r>
          </a:p>
        </p:txBody>
      </p:sp>
      <p:cxnSp>
        <p:nvCxnSpPr>
          <p:cNvPr id="7" name="Straight Connector 6"/>
          <p:cNvCxnSpPr/>
          <p:nvPr/>
        </p:nvCxnSpPr>
        <p:spPr>
          <a:xfrm>
            <a:off x="11597054" y="0"/>
            <a:ext cx="0" cy="6858000"/>
          </a:xfrm>
          <a:prstGeom prst="line">
            <a:avLst/>
          </a:prstGeom>
          <a:ln w="76200">
            <a:solidFill>
              <a:srgbClr val="002060"/>
            </a:solidFill>
          </a:ln>
        </p:spPr>
        <p:style>
          <a:lnRef idx="2">
            <a:schemeClr val="accent2"/>
          </a:lnRef>
          <a:fillRef idx="0">
            <a:schemeClr val="accent2"/>
          </a:fillRef>
          <a:effectRef idx="1">
            <a:schemeClr val="accent2"/>
          </a:effectRef>
          <a:fontRef idx="minor">
            <a:schemeClr val="tx1"/>
          </a:fontRef>
        </p:style>
      </p:cxnSp>
      <p:sp>
        <p:nvSpPr>
          <p:cNvPr id="3" name="Content Placeholder 2"/>
          <p:cNvSpPr>
            <a:spLocks noGrp="1"/>
          </p:cNvSpPr>
          <p:nvPr>
            <p:ph idx="1"/>
          </p:nvPr>
        </p:nvSpPr>
        <p:spPr>
          <a:xfrm>
            <a:off x="6578600" y="804333"/>
            <a:ext cx="5130800" cy="5249334"/>
          </a:xfrm>
        </p:spPr>
        <p:txBody>
          <a:bodyPr anchor="ctr">
            <a:normAutofit/>
          </a:bodyPr>
          <a:lstStyle/>
          <a:p>
            <a:pPr marL="0" indent="0">
              <a:buNone/>
            </a:pPr>
            <a:r>
              <a:rPr lang="en-US" dirty="0">
                <a:solidFill>
                  <a:srgbClr val="FFFFFF"/>
                </a:solidFill>
              </a:rPr>
              <a:t>What you copy should </a:t>
            </a:r>
            <a:r>
              <a:rPr lang="en-US" b="1" dirty="0">
                <a:solidFill>
                  <a:srgbClr val="FFFFFF"/>
                </a:solidFill>
              </a:rPr>
              <a:t>NOT</a:t>
            </a:r>
            <a:r>
              <a:rPr lang="en-US" dirty="0">
                <a:solidFill>
                  <a:srgbClr val="FFFFFF"/>
                </a:solidFill>
              </a:rPr>
              <a:t> deprive the owner of the work of income or credit for their original ideas.</a:t>
            </a:r>
          </a:p>
        </p:txBody>
      </p:sp>
      <p:cxnSp>
        <p:nvCxnSpPr>
          <p:cNvPr id="9" name="Straight Connector 8"/>
          <p:cNvCxnSpPr/>
          <p:nvPr/>
        </p:nvCxnSpPr>
        <p:spPr>
          <a:xfrm flipH="1">
            <a:off x="1" y="844355"/>
            <a:ext cx="12191999" cy="52460"/>
          </a:xfrm>
          <a:prstGeom prst="line">
            <a:avLst/>
          </a:prstGeom>
          <a:ln w="76200">
            <a:solidFill>
              <a:srgbClr val="002060"/>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7140153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sndAc>
          <p:stSnd>
            <p:snd r:embed="rId2" name="whoosh.wav"/>
          </p:stSnd>
        </p:sndAc>
      </p:transition>
    </mc:Choice>
    <mc:Fallback>
      <p:transition spd="slow">
        <p:fade/>
        <p:sndAc>
          <p:stSnd>
            <p:snd r:embed="rId2" name="whoosh.wav"/>
          </p:stSnd>
        </p:sndAc>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197</TotalTime>
  <Words>686</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Corbel</vt:lpstr>
      <vt:lpstr>Tw Cen MT</vt:lpstr>
      <vt:lpstr>Tw Cen MT Condensed</vt:lpstr>
      <vt:lpstr>Wingdings</vt:lpstr>
      <vt:lpstr>Wingdings 3</vt:lpstr>
      <vt:lpstr>Integral</vt:lpstr>
      <vt:lpstr>everything educators need to know about copyright</vt:lpstr>
      <vt:lpstr>What is copyright infringement?</vt:lpstr>
      <vt:lpstr>copyright infringement in the classroom</vt:lpstr>
      <vt:lpstr>what is fair use?</vt:lpstr>
      <vt:lpstr>who decides what qualifies as fair use?</vt:lpstr>
      <vt:lpstr>purpose/character of use</vt:lpstr>
      <vt:lpstr>Nature of copyrighted work</vt:lpstr>
      <vt:lpstr>Amount/substantiality of work taken</vt:lpstr>
      <vt:lpstr>Effect of use upon potential market</vt:lpstr>
      <vt:lpstr>What does fair use mean for educators?</vt:lpstr>
      <vt:lpstr>What to teach students about copyright</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educators need to know about copyright</dc:title>
  <dc:creator>Kayla Bird</dc:creator>
  <cp:lastModifiedBy>Kayla Bird</cp:lastModifiedBy>
  <cp:revision>17</cp:revision>
  <dcterms:created xsi:type="dcterms:W3CDTF">2016-10-23T21:45:06Z</dcterms:created>
  <dcterms:modified xsi:type="dcterms:W3CDTF">2016-10-24T05:26:56Z</dcterms:modified>
</cp:coreProperties>
</file>